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80" r:id="rId13"/>
    <p:sldId id="272" r:id="rId14"/>
    <p:sldId id="287" r:id="rId15"/>
    <p:sldId id="273" r:id="rId16"/>
    <p:sldId id="274" r:id="rId17"/>
    <p:sldId id="267" r:id="rId18"/>
    <p:sldId id="268" r:id="rId19"/>
    <p:sldId id="269" r:id="rId20"/>
    <p:sldId id="270" r:id="rId21"/>
    <p:sldId id="275" r:id="rId22"/>
    <p:sldId id="276" r:id="rId23"/>
    <p:sldId id="277" r:id="rId24"/>
    <p:sldId id="278" r:id="rId25"/>
    <p:sldId id="279" r:id="rId26"/>
    <p:sldId id="286" r:id="rId27"/>
    <p:sldId id="283" r:id="rId28"/>
    <p:sldId id="284" r:id="rId29"/>
    <p:sldId id="285" r:id="rId30"/>
    <p:sldId id="281" r:id="rId31"/>
    <p:sldId id="282" r:id="rId32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entury" panose="02040604050505020304" pitchFamily="18" charset="0"/>
      <p:regular r:id="rId39"/>
    </p:embeddedFont>
    <p:embeddedFont>
      <p:font typeface="Garamond" panose="02020404030301010803" pitchFamily="18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iGTfCdWlzomr4Nyo5E2wsFE2ES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c916b05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fc916b05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363e3bbd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0363e3bbd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363e3bbd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0363e3bbd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363e3bbd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0363e3bbd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363e3bbd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0363e3bbd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02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c916b056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fc916b056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c916b056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fc916b056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63e3bbd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0363e3bbd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363e3bbd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10363e3bbd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363e3bbd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363e3bbd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57b520e9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f57b520e9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c916b056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fc916b056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363e3bbd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0363e3bbd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c916b056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fc916b056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c916b056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fc916b056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c916b056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fc916b056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363e3bb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0363e3bb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363e3bbd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0363e3bbd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373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363e3bbd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0363e3bbd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911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363e3bbd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0363e3bbd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027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363e3bbd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0363e3bbd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408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363e3bb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0363e3bb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363e3bbd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0363e3bbd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363e3bbd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363e3bbd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363e3bbd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10363e3bbd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363e3bb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0363e3bbd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363e3bbd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10363e3bbd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363e3bb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0363e3bb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363e3bbd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0363e3bbd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entury"/>
              <a:buNone/>
              <a:defRPr sz="5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3F3F3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5" name="Google Shape;25;p10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"/>
              <a:buNone/>
              <a:defRPr sz="48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37" name="Google Shape;37;p13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973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marL="914400" lvl="1" indent="-3581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2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973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marL="914400" lvl="1" indent="-3581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2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1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3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4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1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marL="91440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54" name="Google Shape;54;p15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entury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1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132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720"/>
              <a:buChar char="•"/>
              <a:defRPr sz="3200"/>
            </a:lvl1pPr>
            <a:lvl2pPr marL="914400" lvl="1" indent="-37973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marL="1371600" lvl="2" indent="-3657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2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63705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63705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63705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63705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63705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63705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63705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63705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63705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66" name="Google Shape;66;p17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entury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>
            <a:spLocks noGrp="1"/>
          </p:cNvSpPr>
          <p:nvPr>
            <p:ph type="pic" idx="2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12700" dir="5400000" algn="t" rotWithShape="0">
              <a:srgbClr val="000000">
                <a:alpha val="58039"/>
              </a:srgbClr>
            </a:outerShdw>
          </a:effectLst>
        </p:spPr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" name="Google Shape;7;p9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"/>
              <a:buNone/>
              <a:defRPr sz="4000" b="0" i="0" u="none" strike="noStrike" cap="none">
                <a:solidFill>
                  <a:schemeClr val="dk2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814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3146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9" name="Google Shape;9;p9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" name="Google Shape;10;p9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body" idx="1"/>
          </p:nvPr>
        </p:nvSpPr>
        <p:spPr>
          <a:xfrm>
            <a:off x="84250" y="4590000"/>
            <a:ext cx="5536200" cy="22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9541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rPr lang="en-IN" sz="2800" b="1">
                <a:solidFill>
                  <a:srgbClr val="A61C00"/>
                </a:solidFill>
              </a:rPr>
              <a:t>Group 12</a:t>
            </a:r>
            <a:endParaRPr sz="2800" b="1">
              <a:solidFill>
                <a:srgbClr val="A61C00"/>
              </a:solidFill>
            </a:endParaRPr>
          </a:p>
          <a:p>
            <a:pPr marL="182880" lvl="0" indent="-5333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rPr lang="en-IN" sz="2600" b="1"/>
              <a:t>Vairag Parikh (1153939)</a:t>
            </a:r>
            <a:endParaRPr sz="2600" b="1"/>
          </a:p>
          <a:p>
            <a:pPr marL="182880" lvl="0" indent="-5333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rPr lang="en-IN" sz="2600" b="1"/>
              <a:t>Udhaya Kumar Rajendran (1134990)</a:t>
            </a:r>
            <a:endParaRPr sz="2600" b="1"/>
          </a:p>
        </p:txBody>
      </p:sp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470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Function Based Hand Gesture Detection Using Image</a:t>
            </a:r>
            <a:endParaRPr sz="4300"/>
          </a:p>
        </p:txBody>
      </p:sp>
      <p:pic>
        <p:nvPicPr>
          <p:cNvPr id="92" name="Google Shape;9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850" y="3581400"/>
            <a:ext cx="3122573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c916b056f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575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Considering Huge Dataset.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Font typeface="Times New Roman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Model Complexity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Font typeface="Times New Roman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Network Efficiency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Font typeface="Times New Roman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Accuracy and Speed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Font typeface="Times New Roman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Train and Test Time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Font typeface="Times New Roman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Detecting Local Relationship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363e3bbd8_0_36"/>
          <p:cNvSpPr txBox="1">
            <a:spLocks noGrp="1"/>
          </p:cNvSpPr>
          <p:nvPr>
            <p:ph type="ctrTitle"/>
          </p:nvPr>
        </p:nvSpPr>
        <p:spPr>
          <a:xfrm>
            <a:off x="711850" y="1371600"/>
            <a:ext cx="7822800" cy="192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b="1"/>
              <a:t>Pre-Processing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363e3bbd8_0_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19604C-A3F5-4B6F-B27D-DBBE888F9FF4}"/>
              </a:ext>
            </a:extLst>
          </p:cNvPr>
          <p:cNvSpPr txBox="1"/>
          <p:nvPr/>
        </p:nvSpPr>
        <p:spPr>
          <a:xfrm>
            <a:off x="2563583" y="1948376"/>
            <a:ext cx="3429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Images to Pixels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D3F2D08-A437-4201-A3D7-666DED9B7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533151"/>
            <a:ext cx="7641771" cy="39648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363e3bbd8_0_103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Why Binary Images?</a:t>
            </a:r>
            <a:endParaRPr dirty="0"/>
          </a:p>
        </p:txBody>
      </p:sp>
      <p:pic>
        <p:nvPicPr>
          <p:cNvPr id="188" name="Google Shape;188;g10363e3bbd8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850" y="3527400"/>
            <a:ext cx="6441324" cy="308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363e3bbd8_0_103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Resizing</a:t>
            </a:r>
            <a:endParaRPr dirty="0"/>
          </a:p>
        </p:txBody>
      </p:sp>
      <p:pic>
        <p:nvPicPr>
          <p:cNvPr id="188" name="Google Shape;188;g10363e3bbd8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850" y="3527400"/>
            <a:ext cx="6441324" cy="3081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252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c916b056f_0_18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Background Noise ?</a:t>
            </a:r>
            <a:endParaRPr/>
          </a:p>
        </p:txBody>
      </p:sp>
      <p:pic>
        <p:nvPicPr>
          <p:cNvPr id="194" name="Google Shape;194;gfc916b056f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3451200"/>
            <a:ext cx="4339200" cy="32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c916b056f_0_24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Brightness ?</a:t>
            </a:r>
            <a:endParaRPr/>
          </a:p>
        </p:txBody>
      </p:sp>
      <p:pic>
        <p:nvPicPr>
          <p:cNvPr id="200" name="Google Shape;200;gfc916b056f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451200"/>
            <a:ext cx="7848600" cy="32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363e3bbd8_0_72"/>
          <p:cNvSpPr txBox="1">
            <a:spLocks noGrp="1"/>
          </p:cNvSpPr>
          <p:nvPr>
            <p:ph type="ctrTitle"/>
          </p:nvPr>
        </p:nvSpPr>
        <p:spPr>
          <a:xfrm>
            <a:off x="711850" y="1371600"/>
            <a:ext cx="78228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b="1"/>
              <a:t>Interval</a:t>
            </a:r>
            <a:endParaRPr b="1"/>
          </a:p>
        </p:txBody>
      </p:sp>
      <p:pic>
        <p:nvPicPr>
          <p:cNvPr id="159" name="Google Shape;159;g10363e3bbd8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3451200"/>
            <a:ext cx="4884652" cy="325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363e3bbd8_0_30"/>
          <p:cNvSpPr txBox="1">
            <a:spLocks noGrp="1"/>
          </p:cNvSpPr>
          <p:nvPr>
            <p:ph type="ctrTitle"/>
          </p:nvPr>
        </p:nvSpPr>
        <p:spPr>
          <a:xfrm>
            <a:off x="711850" y="1371600"/>
            <a:ext cx="78228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b="1"/>
              <a:t>CNN</a:t>
            </a:r>
            <a:endParaRPr b="1"/>
          </a:p>
        </p:txBody>
      </p:sp>
      <p:pic>
        <p:nvPicPr>
          <p:cNvPr id="165" name="Google Shape;165;g10363e3bbd8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3451200"/>
            <a:ext cx="4899160" cy="32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363e3bbd8_0_99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Defination</a:t>
            </a:r>
            <a:endParaRPr/>
          </a:p>
        </p:txBody>
      </p:sp>
      <p:pic>
        <p:nvPicPr>
          <p:cNvPr id="171" name="Google Shape;171;g10363e3bbd8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3451200"/>
            <a:ext cx="4339200" cy="32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57b520e93_0_16"/>
          <p:cNvSpPr txBox="1">
            <a:spLocks noGrp="1"/>
          </p:cNvSpPr>
          <p:nvPr>
            <p:ph type="ctrTitle"/>
          </p:nvPr>
        </p:nvSpPr>
        <p:spPr>
          <a:xfrm>
            <a:off x="711850" y="1371600"/>
            <a:ext cx="78225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b="1"/>
              <a:t>Introduction</a:t>
            </a:r>
            <a:endParaRPr b="1"/>
          </a:p>
        </p:txBody>
      </p:sp>
      <p:pic>
        <p:nvPicPr>
          <p:cNvPr id="98" name="Google Shape;98;gf57b520e9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800" y="3527400"/>
            <a:ext cx="2101800" cy="32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fc916b056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75" y="1884350"/>
            <a:ext cx="8542126" cy="41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fc916b056f_0_8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Working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363e3bbd8_0_41"/>
          <p:cNvSpPr txBox="1">
            <a:spLocks noGrp="1"/>
          </p:cNvSpPr>
          <p:nvPr>
            <p:ph type="ctrTitle"/>
          </p:nvPr>
        </p:nvSpPr>
        <p:spPr>
          <a:xfrm>
            <a:off x="711850" y="1371600"/>
            <a:ext cx="7822800" cy="192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b="1"/>
              <a:t>Training Knowledge</a:t>
            </a:r>
            <a:endParaRPr b="1"/>
          </a:p>
        </p:txBody>
      </p:sp>
      <p:pic>
        <p:nvPicPr>
          <p:cNvPr id="206" name="Google Shape;206;g10363e3bbd8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125" y="3593950"/>
            <a:ext cx="6545500" cy="3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c916b056f_0_30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More Iteration</a:t>
            </a:r>
            <a:endParaRPr/>
          </a:p>
        </p:txBody>
      </p:sp>
      <p:pic>
        <p:nvPicPr>
          <p:cNvPr id="212" name="Google Shape;212;gfc916b056f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700" y="3527400"/>
            <a:ext cx="4097424" cy="307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c916b056f_0_36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Accuracy / Precision / Recall</a:t>
            </a:r>
            <a:endParaRPr/>
          </a:p>
        </p:txBody>
      </p:sp>
      <p:pic>
        <p:nvPicPr>
          <p:cNvPr id="218" name="Google Shape;218;gfc916b056f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128" y="1676400"/>
            <a:ext cx="5053832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c916b056f_0_53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Epochs and Confusion Matrix</a:t>
            </a:r>
            <a:endParaRPr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0C9864D-A4BE-49E4-975E-884BE0617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17" y="1371598"/>
            <a:ext cx="4646795" cy="2710545"/>
          </a:xfrm>
          <a:prstGeom prst="rect">
            <a:avLst/>
          </a:prstGeom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812D578-4C08-47A9-936E-2672D587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927" y="1321937"/>
            <a:ext cx="4820968" cy="2812142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C7FA410-0AFC-41D8-8013-8D3EB2560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817" y="4025473"/>
            <a:ext cx="4422413" cy="2579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A837A7-4364-44F5-9C82-8A5662FC20B4}"/>
              </a:ext>
            </a:extLst>
          </p:cNvPr>
          <p:cNvSpPr txBox="1"/>
          <p:nvPr/>
        </p:nvSpPr>
        <p:spPr>
          <a:xfrm>
            <a:off x="1395293" y="3990458"/>
            <a:ext cx="1782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 Epochs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0C61E-2AC6-414D-80FC-ADDE059455D9}"/>
              </a:ext>
            </a:extLst>
          </p:cNvPr>
          <p:cNvSpPr txBox="1"/>
          <p:nvPr/>
        </p:nvSpPr>
        <p:spPr>
          <a:xfrm>
            <a:off x="5774166" y="3980190"/>
            <a:ext cx="1782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 Epochs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ED9BA-1B6C-43C9-AA96-76B18754F1EB}"/>
              </a:ext>
            </a:extLst>
          </p:cNvPr>
          <p:cNvSpPr txBox="1"/>
          <p:nvPr/>
        </p:nvSpPr>
        <p:spPr>
          <a:xfrm>
            <a:off x="3635828" y="6451244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50 Epochs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363e3bbd8_0_45"/>
          <p:cNvSpPr txBox="1">
            <a:spLocks noGrp="1"/>
          </p:cNvSpPr>
          <p:nvPr>
            <p:ph type="ctrTitle"/>
          </p:nvPr>
        </p:nvSpPr>
        <p:spPr>
          <a:xfrm>
            <a:off x="711850" y="1371600"/>
            <a:ext cx="7822800" cy="192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b="1" dirty="0"/>
              <a:t>Core Implementation</a:t>
            </a:r>
            <a:endParaRPr b="1" dirty="0"/>
          </a:p>
        </p:txBody>
      </p:sp>
      <p:sp>
        <p:nvSpPr>
          <p:cNvPr id="230" name="Google Shape;230;g10363e3bbd8_0_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g10363e3bbd8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51200"/>
            <a:ext cx="8382250" cy="32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363e3bbd8_0_11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How Does it Work !! Code Snippets</a:t>
            </a:r>
            <a:endParaRPr dirty="0"/>
          </a:p>
        </p:txBody>
      </p:sp>
      <p:sp>
        <p:nvSpPr>
          <p:cNvPr id="237" name="Google Shape;237;g10363e3bbd8_0_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19604C-A3F5-4B6F-B27D-DBBE888F9FF4}"/>
              </a:ext>
            </a:extLst>
          </p:cNvPr>
          <p:cNvSpPr txBox="1"/>
          <p:nvPr/>
        </p:nvSpPr>
        <p:spPr>
          <a:xfrm>
            <a:off x="2563583" y="1948376"/>
            <a:ext cx="4882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Image Transformations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D38B02D-9CA4-4BB0-A565-5A9A6BF55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1" y="3183723"/>
            <a:ext cx="8199839" cy="18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23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363e3bbd8_0_11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How Does it Work !! Code Snippets</a:t>
            </a:r>
            <a:endParaRPr dirty="0"/>
          </a:p>
        </p:txBody>
      </p:sp>
      <p:sp>
        <p:nvSpPr>
          <p:cNvPr id="237" name="Google Shape;237;g10363e3bbd8_0_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955EB9-FB10-4EB4-A902-2191B89C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9351"/>
            <a:ext cx="7874893" cy="3867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9604C-A3F5-4B6F-B27D-DBBE888F9FF4}"/>
              </a:ext>
            </a:extLst>
          </p:cNvPr>
          <p:cNvSpPr txBox="1"/>
          <p:nvPr/>
        </p:nvSpPr>
        <p:spPr>
          <a:xfrm>
            <a:off x="3167742" y="1948376"/>
            <a:ext cx="2960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CNN Model</a:t>
            </a:r>
          </a:p>
        </p:txBody>
      </p:sp>
    </p:spTree>
    <p:extLst>
      <p:ext uri="{BB962C8B-B14F-4D97-AF65-F5344CB8AC3E}">
        <p14:creationId xmlns:p14="http://schemas.microsoft.com/office/powerpoint/2010/main" val="453081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363e3bbd8_0_11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How Does it Work !! Code Snippets</a:t>
            </a:r>
            <a:endParaRPr dirty="0"/>
          </a:p>
        </p:txBody>
      </p:sp>
      <p:sp>
        <p:nvSpPr>
          <p:cNvPr id="237" name="Google Shape;237;g10363e3bbd8_0_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91B1E7-B4EA-48CE-8F8B-D61E0A149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36074"/>
              </p:ext>
            </p:extLst>
          </p:nvPr>
        </p:nvGraphicFramePr>
        <p:xfrm>
          <a:off x="555170" y="1752600"/>
          <a:ext cx="7979230" cy="464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9615">
                  <a:extLst>
                    <a:ext uri="{9D8B030D-6E8A-4147-A177-3AD203B41FA5}">
                      <a16:colId xmlns:a16="http://schemas.microsoft.com/office/drawing/2014/main" val="1245085386"/>
                    </a:ext>
                  </a:extLst>
                </a:gridCol>
                <a:gridCol w="3989615">
                  <a:extLst>
                    <a:ext uri="{9D8B030D-6E8A-4147-A177-3AD203B41FA5}">
                      <a16:colId xmlns:a16="http://schemas.microsoft.com/office/drawing/2014/main" val="2447050475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Parameter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Value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003899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Input Channels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 (binary image)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8743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Kernel Size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59844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Stride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321164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Padding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84749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Dropout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0.2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516202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Pooling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MaxPooling with Kernel size 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478787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Batch Size of training dataloader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32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18625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Learning Rate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0.01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996888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Number of epochs (iterations)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3, 10, 25, 50 (different combinations)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9413738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Loss Function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Cross Entropy Loss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170202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Optimizer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Adam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4460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438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363e3bbd8_0_111"/>
          <p:cNvSpPr txBox="1">
            <a:spLocks noGrp="1"/>
          </p:cNvSpPr>
          <p:nvPr>
            <p:ph type="title"/>
          </p:nvPr>
        </p:nvSpPr>
        <p:spPr>
          <a:xfrm>
            <a:off x="457200" y="468085"/>
            <a:ext cx="8229600" cy="9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How Does it Work !! Code Snippets</a:t>
            </a:r>
            <a:endParaRPr dirty="0"/>
          </a:p>
        </p:txBody>
      </p:sp>
      <p:sp>
        <p:nvSpPr>
          <p:cNvPr id="237" name="Google Shape;237;g10363e3bbd8_0_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19604C-A3F5-4B6F-B27D-DBBE888F9FF4}"/>
              </a:ext>
            </a:extLst>
          </p:cNvPr>
          <p:cNvSpPr txBox="1"/>
          <p:nvPr/>
        </p:nvSpPr>
        <p:spPr>
          <a:xfrm>
            <a:off x="696687" y="1600200"/>
            <a:ext cx="744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Capturing Images through Webcam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53AB164-BBA8-418A-B66B-B13E5C6B9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" y="2232835"/>
            <a:ext cx="7293429" cy="41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363e3bbd8_0_0"/>
          <p:cNvSpPr txBox="1">
            <a:spLocks noGrp="1"/>
          </p:cNvSpPr>
          <p:nvPr>
            <p:ph type="ctrTitle"/>
          </p:nvPr>
        </p:nvSpPr>
        <p:spPr>
          <a:xfrm>
            <a:off x="677125" y="1371600"/>
            <a:ext cx="78576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b="1"/>
              <a:t>Gesture Importance</a:t>
            </a:r>
            <a:endParaRPr b="1"/>
          </a:p>
        </p:txBody>
      </p:sp>
      <p:pic>
        <p:nvPicPr>
          <p:cNvPr id="109" name="Google Shape;109;g10363e3bbd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25" y="3715475"/>
            <a:ext cx="5798900" cy="2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363e3bbd8_0_65"/>
          <p:cNvSpPr txBox="1">
            <a:spLocks noGrp="1"/>
          </p:cNvSpPr>
          <p:nvPr>
            <p:ph type="ctrTitle"/>
          </p:nvPr>
        </p:nvSpPr>
        <p:spPr>
          <a:xfrm>
            <a:off x="660600" y="807777"/>
            <a:ext cx="7822800" cy="2161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b="1"/>
              <a:t>Questions : 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b="1"/>
              <a:t>Feel Free to ask!</a:t>
            </a:r>
            <a:endParaRPr b="1"/>
          </a:p>
        </p:txBody>
      </p:sp>
      <p:sp>
        <p:nvSpPr>
          <p:cNvPr id="243" name="Google Shape;243;g10363e3bbd8_0_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g10363e3bbd8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142525"/>
            <a:ext cx="8382250" cy="35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467544" y="299695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600"/>
              <a:buFont typeface="Algerian"/>
              <a:buNone/>
            </a:pPr>
            <a:r>
              <a:rPr lang="en-IN" sz="6600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THANK YOU</a:t>
            </a:r>
            <a:endParaRPr sz="6600">
              <a:solidFill>
                <a:srgbClr val="C0000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363e3bbd8_0_84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Role in creating Language</a:t>
            </a:r>
            <a:endParaRPr sz="5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363e3bbd8_0_115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Reveals understanding not found in speech</a:t>
            </a:r>
            <a:endParaRPr sz="4100"/>
          </a:p>
        </p:txBody>
      </p:sp>
      <p:pic>
        <p:nvPicPr>
          <p:cNvPr id="120" name="Google Shape;120;g10363e3bbd8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50" y="1600200"/>
            <a:ext cx="5793125" cy="45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0363e3bbd8_0_115"/>
          <p:cNvSpPr txBox="1"/>
          <p:nvPr/>
        </p:nvSpPr>
        <p:spPr>
          <a:xfrm>
            <a:off x="694475" y="6215600"/>
            <a:ext cx="751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03030"/>
                </a:solidFill>
                <a:highlight>
                  <a:srgbClr val="FFFFFF"/>
                </a:highlight>
              </a:rPr>
              <a:t>Krauss RM, Chen Y, Chawla P. Nonverbal behavior and nonverbal communication: What do conversational hand gestures tell us? </a:t>
            </a:r>
            <a:r>
              <a:rPr lang="en-IN" sz="1000" i="1">
                <a:solidFill>
                  <a:srgbClr val="303030"/>
                </a:solidFill>
                <a:highlight>
                  <a:srgbClr val="FFFFFF"/>
                </a:highlight>
              </a:rPr>
              <a:t>Advances in Experimental Social Psychology. </a:t>
            </a:r>
            <a:r>
              <a:rPr lang="en-IN" sz="1000">
                <a:solidFill>
                  <a:srgbClr val="303030"/>
                </a:solidFill>
                <a:highlight>
                  <a:srgbClr val="FFFFFF"/>
                </a:highlight>
              </a:rPr>
              <a:t>1996;28:389–450.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363e3bbd8_0_8"/>
          <p:cNvSpPr txBox="1">
            <a:spLocks noGrp="1"/>
          </p:cNvSpPr>
          <p:nvPr>
            <p:ph type="ctrTitle"/>
          </p:nvPr>
        </p:nvSpPr>
        <p:spPr>
          <a:xfrm>
            <a:off x="711850" y="1371600"/>
            <a:ext cx="78228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b="1"/>
              <a:t>Dataset</a:t>
            </a:r>
            <a:endParaRPr b="1"/>
          </a:p>
        </p:txBody>
      </p:sp>
      <p:pic>
        <p:nvPicPr>
          <p:cNvPr id="127" name="Google Shape;127;g10363e3bbd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3906450"/>
            <a:ext cx="4564500" cy="267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0363e3bbd8_0_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￼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63e3bbd8_0_91"/>
          <p:cNvSpPr txBox="1">
            <a:spLocks noGrp="1"/>
          </p:cNvSpPr>
          <p:nvPr>
            <p:ph type="body" idx="1"/>
          </p:nvPr>
        </p:nvSpPr>
        <p:spPr>
          <a:xfrm>
            <a:off x="457200" y="1673352"/>
            <a:ext cx="4038600" cy="471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79730" algn="l" rtl="0">
              <a:spcBef>
                <a:spcPts val="560"/>
              </a:spcBef>
              <a:spcAft>
                <a:spcPts val="0"/>
              </a:spcAft>
              <a:buSzPts val="2380"/>
              <a:buChar char="➔"/>
            </a:pPr>
            <a:r>
              <a:rPr lang="en-IN"/>
              <a:t>Hand Gesture Recognition - Leap Motion</a:t>
            </a:r>
            <a:endParaRPr/>
          </a:p>
        </p:txBody>
      </p:sp>
      <p:sp>
        <p:nvSpPr>
          <p:cNvPr id="134" name="Google Shape;134;g10363e3bbd8_0_9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Kaggle Datasets</a:t>
            </a:r>
            <a:endParaRPr/>
          </a:p>
        </p:txBody>
      </p:sp>
      <p:sp>
        <p:nvSpPr>
          <p:cNvPr id="135" name="Google Shape;135;g10363e3bbd8_0_91"/>
          <p:cNvSpPr txBox="1">
            <a:spLocks noGrp="1"/>
          </p:cNvSpPr>
          <p:nvPr>
            <p:ph type="body" idx="2"/>
          </p:nvPr>
        </p:nvSpPr>
        <p:spPr>
          <a:xfrm>
            <a:off x="4648200" y="1673352"/>
            <a:ext cx="4038600" cy="471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79730" algn="l" rtl="0">
              <a:spcBef>
                <a:spcPts val="560"/>
              </a:spcBef>
              <a:spcAft>
                <a:spcPts val="0"/>
              </a:spcAft>
              <a:buSzPts val="2380"/>
              <a:buChar char="➔"/>
            </a:pPr>
            <a:r>
              <a:rPr lang="en-IN"/>
              <a:t>American Sign Language - Ayush Thakur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363e3bbd8_0_14"/>
          <p:cNvSpPr txBox="1">
            <a:spLocks noGrp="1"/>
          </p:cNvSpPr>
          <p:nvPr>
            <p:ph type="ctrTitle"/>
          </p:nvPr>
        </p:nvSpPr>
        <p:spPr>
          <a:xfrm>
            <a:off x="711850" y="1371600"/>
            <a:ext cx="78228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IN" b="1"/>
              <a:t>Models for Prediction</a:t>
            </a:r>
            <a:endParaRPr b="1"/>
          </a:p>
        </p:txBody>
      </p:sp>
      <p:pic>
        <p:nvPicPr>
          <p:cNvPr id="141" name="Google Shape;141;g10363e3bbd8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3698100"/>
            <a:ext cx="3910325" cy="3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363e3bbd8_0_95"/>
          <p:cNvSpPr txBox="1"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CNN really has a significant advantage over SVM 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g10363e3bbd8_0_95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CNN v/s SVM</a:t>
            </a:r>
            <a:endParaRPr/>
          </a:p>
        </p:txBody>
      </p:sp>
      <p:pic>
        <p:nvPicPr>
          <p:cNvPr id="148" name="Google Shape;148;g10363e3bbd8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3451200"/>
            <a:ext cx="1752602" cy="2385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larity">
  <a:themeElements>
    <a:clrScheme name="Civic">
      <a:dk1>
        <a:srgbClr val="000000"/>
      </a:dk1>
      <a:lt1>
        <a:srgbClr val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257</Words>
  <Application>Microsoft Office PowerPoint</Application>
  <PresentationFormat>On-screen Show (4:3)</PresentationFormat>
  <Paragraphs>75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Algerian</vt:lpstr>
      <vt:lpstr>Century</vt:lpstr>
      <vt:lpstr>Garamond</vt:lpstr>
      <vt:lpstr>Times New Roman</vt:lpstr>
      <vt:lpstr>Arial</vt:lpstr>
      <vt:lpstr>Clarity</vt:lpstr>
      <vt:lpstr>Function Based Hand Gesture Detection Using Image</vt:lpstr>
      <vt:lpstr>Introduction</vt:lpstr>
      <vt:lpstr>Gesture Importance</vt:lpstr>
      <vt:lpstr>Role in creating Language</vt:lpstr>
      <vt:lpstr>Reveals understanding not found in speech</vt:lpstr>
      <vt:lpstr>Dataset</vt:lpstr>
      <vt:lpstr>Kaggle Datasets</vt:lpstr>
      <vt:lpstr>Models for Prediction</vt:lpstr>
      <vt:lpstr>CNN v/s SVM</vt:lpstr>
      <vt:lpstr>PowerPoint Presentation</vt:lpstr>
      <vt:lpstr>Pre-Processing</vt:lpstr>
      <vt:lpstr>PowerPoint Presentation</vt:lpstr>
      <vt:lpstr>Why Binary Images?</vt:lpstr>
      <vt:lpstr>Resizing</vt:lpstr>
      <vt:lpstr>Background Noise ?</vt:lpstr>
      <vt:lpstr>Brightness ?</vt:lpstr>
      <vt:lpstr>Interval</vt:lpstr>
      <vt:lpstr>CNN</vt:lpstr>
      <vt:lpstr>Defination</vt:lpstr>
      <vt:lpstr>Working</vt:lpstr>
      <vt:lpstr>Training Knowledge</vt:lpstr>
      <vt:lpstr>More Iteration</vt:lpstr>
      <vt:lpstr>Accuracy / Precision / Recall</vt:lpstr>
      <vt:lpstr>Epochs and Confusion Matrix</vt:lpstr>
      <vt:lpstr>Core Implementation</vt:lpstr>
      <vt:lpstr>How Does it Work !! Code Snippets</vt:lpstr>
      <vt:lpstr>How Does it Work !! Code Snippets</vt:lpstr>
      <vt:lpstr>How Does it Work !! Code Snippets</vt:lpstr>
      <vt:lpstr>How Does it Work !! Code Snippets</vt:lpstr>
      <vt:lpstr>Questions :  Feel Free to ask!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 Based Hand Gesture Detection Using Image</dc:title>
  <dc:creator>Archana</dc:creator>
  <cp:lastModifiedBy>Udhaya Kumar Rajendran</cp:lastModifiedBy>
  <cp:revision>3</cp:revision>
  <dcterms:created xsi:type="dcterms:W3CDTF">2021-03-30T09:52:50Z</dcterms:created>
  <dcterms:modified xsi:type="dcterms:W3CDTF">2021-12-11T01:02:08Z</dcterms:modified>
</cp:coreProperties>
</file>